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79" r:id="rId6"/>
    <p:sldId id="261" r:id="rId7"/>
    <p:sldId id="280" r:id="rId8"/>
    <p:sldId id="262" r:id="rId9"/>
    <p:sldId id="271" r:id="rId10"/>
    <p:sldId id="283" r:id="rId11"/>
    <p:sldId id="272" r:id="rId12"/>
    <p:sldId id="276" r:id="rId13"/>
    <p:sldId id="282" r:id="rId14"/>
    <p:sldId id="264" r:id="rId15"/>
    <p:sldId id="274" r:id="rId16"/>
    <p:sldId id="281" r:id="rId17"/>
    <p:sldId id="267" r:id="rId18"/>
    <p:sldId id="273" r:id="rId19"/>
    <p:sldId id="275" r:id="rId20"/>
    <p:sldId id="269" r:id="rId21"/>
    <p:sldId id="278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9" autoAdjust="0"/>
  </p:normalViewPr>
  <p:slideViewPr>
    <p:cSldViewPr>
      <p:cViewPr>
        <p:scale>
          <a:sx n="66" d="100"/>
          <a:sy n="66" d="100"/>
        </p:scale>
        <p:origin x="-634" y="-4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232B9-6BBF-40A2-AF92-652E760DA7DC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447B5-D72A-456B-A92E-718B7A56D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6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447B5-D72A-456B-A92E-718B7A56D6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1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447B5-D72A-456B-A92E-718B7A56D66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9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42EFC4-8662-4907-8D45-4F37D69D2990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4BEF4179-0025-439D-8EFA-9698D184D7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EFC4-8662-4907-8D45-4F37D69D2990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4179-0025-439D-8EFA-9698D184D7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EFC4-8662-4907-8D45-4F37D69D2990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4179-0025-439D-8EFA-9698D184D7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EFC4-8662-4907-8D45-4F37D69D2990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4179-0025-439D-8EFA-9698D184D7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42EFC4-8662-4907-8D45-4F37D69D2990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4179-0025-439D-8EFA-9698D184D7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EFC4-8662-4907-8D45-4F37D69D2990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4179-0025-439D-8EFA-9698D184D7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EFC4-8662-4907-8D45-4F37D69D2990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4179-0025-439D-8EFA-9698D184D7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42EFC4-8662-4907-8D45-4F37D69D2990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4179-0025-439D-8EFA-9698D184D7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EFC4-8662-4907-8D45-4F37D69D2990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4179-0025-439D-8EFA-9698D184D7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42EFC4-8662-4907-8D45-4F37D69D2990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4179-0025-439D-8EFA-9698D184D7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42EFC4-8662-4907-8D45-4F37D69D2990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F4179-0025-439D-8EFA-9698D184D7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0F42EFC4-8662-4907-8D45-4F37D69D2990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4BEF4179-0025-439D-8EFA-9698D184D73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533400"/>
            <a:ext cx="5562600" cy="2057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How to Access and Enjoy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Berlin Sans FB Demi" panose="020E0802020502020306" pitchFamily="34" charset="0"/>
              </a:rPr>
              <a:t>t</a:t>
            </a:r>
            <a:r>
              <a:rPr lang="en-US" sz="36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he Kay Carl Library’s eBooks &amp; Audiobooks</a:t>
            </a:r>
            <a:endParaRPr lang="en-US" sz="36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5300" y="6096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Book Master Dwyer, </a:t>
            </a:r>
            <a:r>
              <a:rPr lang="en-US" smtClean="0"/>
              <a:t>revised 3/2017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14600"/>
            <a:ext cx="2514600" cy="3352800"/>
          </a:xfrm>
          <a:prstGeom prst="rect">
            <a:avLst/>
          </a:prstGeom>
          <a:ln w="22225">
            <a:solidFill>
              <a:schemeClr val="accent1"/>
            </a:solidFill>
          </a:ln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301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501868"/>
            <a:ext cx="7010400" cy="48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202732" y="3459787"/>
            <a:ext cx="940663" cy="96463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 flipH="1">
            <a:off x="3162300" y="3200399"/>
            <a:ext cx="4000500" cy="15240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37293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Click here to turn pages</a:t>
            </a:r>
            <a:endParaRPr lang="en-US" sz="2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8625" y="1524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z="5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Once you open a book…</a:t>
            </a:r>
            <a:endParaRPr lang="en-US" sz="5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9" name="Picture 2" descr="http://cdn.mysitemyway.com/etc-mysitemyway/icons/legacy-previews/icons-256/3d-transparent-glass-icons-business/075995-3d-transparent-glass-icon-business-curs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7991">
            <a:off x="7560727" y="3624291"/>
            <a:ext cx="1165337" cy="116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10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474290"/>
            <a:ext cx="6875449" cy="468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400" y="228599"/>
            <a:ext cx="4485386" cy="106680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One Page View?</a:t>
            </a:r>
            <a:endParaRPr lang="en-US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772" y="1474290"/>
            <a:ext cx="6828028" cy="468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791200" y="1066800"/>
            <a:ext cx="1409701" cy="1219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http://cdn.mysitemyway.com/etc-mysitemyway/icons/legacy-previews/icons-256/3d-transparent-glass-icons-business/075995-3d-transparent-glass-icon-business-curs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7991">
            <a:off x="6417729" y="1484734"/>
            <a:ext cx="1165337" cy="116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134091" y="228599"/>
            <a:ext cx="4817894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4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Or Two Page View?</a:t>
            </a:r>
            <a:endParaRPr lang="en-US" sz="4000" dirty="0"/>
          </a:p>
        </p:txBody>
      </p:sp>
      <p:sp>
        <p:nvSpPr>
          <p:cNvPr id="8" name="Oval 7"/>
          <p:cNvSpPr/>
          <p:nvPr/>
        </p:nvSpPr>
        <p:spPr>
          <a:xfrm rot="16200000">
            <a:off x="3701024" y="3190445"/>
            <a:ext cx="866133" cy="19562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2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736233"/>
            <a:ext cx="6863100" cy="471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45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 Some Books Will Read To You!</a:t>
            </a:r>
            <a:endParaRPr lang="en-US" sz="4500" dirty="0"/>
          </a:p>
        </p:txBody>
      </p:sp>
      <p:sp>
        <p:nvSpPr>
          <p:cNvPr id="5" name="Rounded Rectangle 4"/>
          <p:cNvSpPr/>
          <p:nvPr/>
        </p:nvSpPr>
        <p:spPr>
          <a:xfrm>
            <a:off x="952499" y="3131403"/>
            <a:ext cx="3048001" cy="888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599" y="31314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If the feature is available, click play.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19200" y="6029595"/>
            <a:ext cx="639805" cy="46166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6200000" flipH="1">
            <a:off x="488167" y="4760692"/>
            <a:ext cx="2169130" cy="57254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http://cdn.mysitemyway.com/etc-mysitemyway/icons/legacy-previews/icons-256/3d-transparent-glass-icons-business/075995-3d-transparent-glass-icon-business-curs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7991">
            <a:off x="1141834" y="5872955"/>
            <a:ext cx="1165337" cy="116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48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"/>
          <a:stretch/>
        </p:blipFill>
        <p:spPr bwMode="auto">
          <a:xfrm>
            <a:off x="861108" y="4441126"/>
            <a:ext cx="2722784" cy="208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Audiobooks</a:t>
            </a:r>
            <a:endParaRPr lang="en-US" sz="45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574479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Audiobooks let you listen to great books.  </a:t>
            </a:r>
            <a:endParaRPr lang="en-US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85800"/>
            <a:ext cx="4419600" cy="567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43"/>
          <a:stretch/>
        </p:blipFill>
        <p:spPr bwMode="auto">
          <a:xfrm>
            <a:off x="584200" y="1445864"/>
            <a:ext cx="3276600" cy="21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 rot="12314554" flipH="1">
            <a:off x="2424230" y="2935114"/>
            <a:ext cx="2559077" cy="57254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456323" y="1636396"/>
            <a:ext cx="1286877" cy="19562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20359891" flipH="1">
            <a:off x="3240341" y="4597542"/>
            <a:ext cx="1667974" cy="57254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8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6" t="8696" r="733" b="15293"/>
          <a:stretch/>
        </p:blipFill>
        <p:spPr bwMode="auto">
          <a:xfrm>
            <a:off x="624070" y="1295400"/>
            <a:ext cx="7932085" cy="53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239000" y="1709079"/>
            <a:ext cx="1093063" cy="65312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891973" y="3733801"/>
            <a:ext cx="34290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634259" y="3429000"/>
            <a:ext cx="3944427" cy="2254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bg1"/>
                </a:solidFill>
              </a:rPr>
              <a:t>Go to </a:t>
            </a:r>
            <a:r>
              <a:rPr lang="en-US" sz="3000" b="1" i="1" dirty="0" smtClean="0">
                <a:solidFill>
                  <a:schemeClr val="bg1"/>
                </a:solidFill>
              </a:rPr>
              <a:t>Bookbag t</a:t>
            </a:r>
            <a:r>
              <a:rPr lang="en-US" sz="3000" b="1" dirty="0" smtClean="0">
                <a:solidFill>
                  <a:schemeClr val="bg1"/>
                </a:solidFill>
              </a:rPr>
              <a:t>o</a:t>
            </a:r>
          </a:p>
          <a:p>
            <a:r>
              <a:rPr lang="en-US" sz="3000" b="1" dirty="0" smtClean="0">
                <a:solidFill>
                  <a:schemeClr val="bg1"/>
                </a:solidFill>
              </a:rPr>
              <a:t>see what you have checked out. 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6694188" flipH="1">
            <a:off x="6342635" y="2595713"/>
            <a:ext cx="1660479" cy="99764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</p:spPr>
        <p:txBody>
          <a:bodyPr>
            <a:noAutofit/>
          </a:bodyPr>
          <a:lstStyle/>
          <a:p>
            <a:r>
              <a:rPr lang="en-US" sz="4500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45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Bookbag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9733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523999"/>
            <a:ext cx="6578600" cy="477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289550" y="2400298"/>
            <a:ext cx="3238500" cy="2346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22900" y="24384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Once in Bookbag,      click </a:t>
            </a:r>
            <a:r>
              <a:rPr lang="en-US" sz="2400" b="1" i="1" dirty="0" smtClean="0">
                <a:solidFill>
                  <a:schemeClr val="bg1"/>
                </a:solidFill>
              </a:rPr>
              <a:t>Open </a:t>
            </a:r>
            <a:r>
              <a:rPr lang="en-US" sz="2400" b="1" dirty="0" smtClean="0">
                <a:solidFill>
                  <a:schemeClr val="bg1"/>
                </a:solidFill>
              </a:rPr>
              <a:t>to </a:t>
            </a:r>
            <a:r>
              <a:rPr lang="en-US" sz="2400" b="1" dirty="0">
                <a:solidFill>
                  <a:schemeClr val="bg1"/>
                </a:solidFill>
              </a:rPr>
              <a:t>read the eBook on a computer, smart phone, tablet or E-reader.</a:t>
            </a:r>
          </a:p>
        </p:txBody>
      </p:sp>
      <p:sp>
        <p:nvSpPr>
          <p:cNvPr id="8" name="Right Arrow 7"/>
          <p:cNvSpPr/>
          <p:nvPr/>
        </p:nvSpPr>
        <p:spPr>
          <a:xfrm rot="18879205" flipH="1">
            <a:off x="6337048" y="4722894"/>
            <a:ext cx="918801" cy="57254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03500" y="2548392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These are the print books that you have checked out of the library. Return them on library day. </a:t>
            </a:r>
            <a:endParaRPr lang="en-US" sz="20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752600" y="2657879"/>
            <a:ext cx="838200" cy="23772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752600" y="4179608"/>
            <a:ext cx="1524000" cy="184919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</p:spPr>
        <p:txBody>
          <a:bodyPr>
            <a:noAutofit/>
          </a:bodyPr>
          <a:lstStyle/>
          <a:p>
            <a:r>
              <a:rPr lang="en-US" sz="4500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45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Bookbag</a:t>
            </a:r>
            <a:endParaRPr lang="en-US" sz="4500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5380884"/>
            <a:ext cx="2832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This is an eBook. It will automatically return in seven days.</a:t>
            </a:r>
            <a:endParaRPr lang="en-US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752600" y="5888716"/>
            <a:ext cx="990600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516700"/>
            <a:ext cx="6578600" cy="477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391150" y="2181649"/>
            <a:ext cx="3238500" cy="18363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24500" y="22860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If you’re done with an eBook, return it early so that others can also enjoy it.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8075698" flipH="1">
            <a:off x="6040433" y="4535874"/>
            <a:ext cx="2198825" cy="57254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</p:spPr>
        <p:txBody>
          <a:bodyPr>
            <a:noAutofit/>
          </a:bodyPr>
          <a:lstStyle/>
          <a:p>
            <a:r>
              <a:rPr lang="en-US" sz="4500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45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Bookbag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044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The Follett Destiny Discover App</a:t>
            </a:r>
            <a:endParaRPr lang="en-US" sz="40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153716"/>
            <a:ext cx="8305800" cy="5383254"/>
          </a:xfrm>
        </p:spPr>
        <p:txBody>
          <a:bodyPr>
            <a:noAutofit/>
          </a:bodyPr>
          <a:lstStyle/>
          <a:p>
            <a:pPr marL="342900" indent="-342900" algn="just"/>
            <a:r>
              <a:rPr lang="en-US" sz="2400" dirty="0" smtClean="0">
                <a:latin typeface="Berlin Sans FB" panose="020E0602020502020306" pitchFamily="34" charset="0"/>
              </a:rPr>
              <a:t>You can simply use Destiny Discover through a web browser, but if you’re going to read often, you’ll want to download and install the Follett Destiny Discover app. It offers additional features.</a:t>
            </a:r>
          </a:p>
          <a:p>
            <a:pPr marL="342900" indent="-342900" algn="just"/>
            <a:r>
              <a:rPr lang="en-US" sz="2400" dirty="0" smtClean="0">
                <a:latin typeface="Berlin Sans FB" panose="020E0602020502020306" pitchFamily="34" charset="0"/>
              </a:rPr>
              <a:t>The free app can be found at the Apple App Store or Google Play Store. </a:t>
            </a:r>
          </a:p>
          <a:p>
            <a:pPr marL="342900" indent="-342900" algn="just"/>
            <a:r>
              <a:rPr lang="en-US" sz="2400" dirty="0">
                <a:latin typeface="Berlin Sans FB" panose="020E0602020502020306" pitchFamily="34" charset="0"/>
              </a:rPr>
              <a:t>The free app can be found at the Apple Store or Google Play Store. For a master page of all BryteWave app sites, </a:t>
            </a:r>
            <a:r>
              <a:rPr lang="en-US" sz="2400" dirty="0" smtClean="0">
                <a:latin typeface="Berlin Sans FB" panose="020E0602020502020306" pitchFamily="34" charset="0"/>
              </a:rPr>
              <a:t>visit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smtClean="0">
                <a:latin typeface="Berlin Sans FB" panose="020E0602020502020306" pitchFamily="34" charset="0"/>
              </a:rPr>
              <a:t>the </a:t>
            </a:r>
            <a:r>
              <a:rPr lang="en-US" sz="2400" smtClean="0">
                <a:latin typeface="Berlin Sans FB" panose="020E0602020502020306" pitchFamily="34" charset="0"/>
              </a:rPr>
              <a:t>below </a:t>
            </a:r>
            <a:r>
              <a:rPr lang="en-US" sz="2400" dirty="0" smtClean="0">
                <a:latin typeface="Berlin Sans FB" panose="020E0602020502020306" pitchFamily="34" charset="0"/>
              </a:rPr>
              <a:t>link.    </a:t>
            </a:r>
          </a:p>
          <a:p>
            <a:pPr marL="342900" indent="-342900" algn="just"/>
            <a:r>
              <a:rPr lang="en-US" sz="1000" dirty="0" smtClean="0">
                <a:latin typeface="Berlin Sans FB" panose="020E0602020502020306" pitchFamily="34" charset="0"/>
              </a:rPr>
              <a:t>http</a:t>
            </a:r>
            <a:r>
              <a:rPr lang="en-US" sz="1000" dirty="0">
                <a:latin typeface="Berlin Sans FB" panose="020E0602020502020306" pitchFamily="34" charset="0"/>
              </a:rPr>
              <a:t>://www.follettlearning.com/books-materials/learn/digital-content/follett-ebooks/ebook-management/destiny-discover/download</a:t>
            </a:r>
            <a:endParaRPr lang="en-US" sz="1000" dirty="0" smtClean="0">
              <a:latin typeface="Berlin Sans FB" panose="020E0602020502020306" pitchFamily="34" charset="0"/>
            </a:endParaRPr>
          </a:p>
          <a:p>
            <a:pPr marL="342900" indent="-342900"/>
            <a:r>
              <a:rPr lang="en-US" sz="2400" dirty="0" smtClean="0">
                <a:latin typeface="Berlin Sans FB" panose="020E0602020502020306" pitchFamily="34" charset="0"/>
              </a:rPr>
              <a:t>For activation, our shelf code is wbb22514.</a:t>
            </a:r>
            <a:endParaRPr lang="en-US" sz="2400" b="1" dirty="0" smtClean="0">
              <a:latin typeface="Berlin Sans FB" panose="020E0602020502020306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7200"/>
            <a:ext cx="685800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7427" r="50374" b="5632"/>
          <a:stretch/>
        </p:blipFill>
        <p:spPr bwMode="auto">
          <a:xfrm>
            <a:off x="6209818" y="5040775"/>
            <a:ext cx="2247900" cy="159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626734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 apps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914418" y="6001640"/>
            <a:ext cx="2590800" cy="36933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505218" y="5638800"/>
            <a:ext cx="571982" cy="732172"/>
          </a:xfrm>
          <a:prstGeom prst="ellipse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12" y="380999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Benefits </a:t>
            </a:r>
            <a:r>
              <a:rPr lang="en-US" sz="6600" dirty="0">
                <a:solidFill>
                  <a:schemeClr val="tx1"/>
                </a:solidFill>
                <a:latin typeface="Berlin Sans FB Demi" panose="020E0802020502020306" pitchFamily="34" charset="0"/>
              </a:rPr>
              <a:t>of </a:t>
            </a:r>
            <a:r>
              <a:rPr lang="en-US" sz="66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eBooks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447800"/>
            <a:ext cx="8458200" cy="5059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Berlin Sans FB" panose="020E0602020502020306" pitchFamily="34" charset="0"/>
              </a:rPr>
              <a:t>Our eBooks will read to you</a:t>
            </a:r>
          </a:p>
          <a:p>
            <a:r>
              <a:rPr lang="en-US" sz="2800" dirty="0" smtClean="0">
                <a:latin typeface="Berlin Sans FB" panose="020E0602020502020306" pitchFamily="34" charset="0"/>
              </a:rPr>
              <a:t>Available 24 hours a day, 365 days a year</a:t>
            </a:r>
          </a:p>
          <a:p>
            <a:r>
              <a:rPr lang="en-US" sz="2800" dirty="0" smtClean="0">
                <a:latin typeface="Berlin Sans FB" panose="020E0602020502020306" pitchFamily="34" charset="0"/>
              </a:rPr>
              <a:t>These are in addition to the two print books that students already borrow during library class </a:t>
            </a:r>
          </a:p>
          <a:p>
            <a:r>
              <a:rPr lang="en-US" sz="2800" dirty="0" smtClean="0">
                <a:latin typeface="Berlin Sans FB" panose="020E0602020502020306" pitchFamily="34" charset="0"/>
              </a:rPr>
              <a:t>They cannot be lost, stolen, or damaged  </a:t>
            </a:r>
          </a:p>
          <a:p>
            <a:r>
              <a:rPr lang="en-US" sz="2800" dirty="0" smtClean="0">
                <a:latin typeface="Berlin Sans FB" panose="020E0602020502020306" pitchFamily="34" charset="0"/>
              </a:rPr>
              <a:t>Audiobooks let you listen to great stories</a:t>
            </a:r>
          </a:p>
          <a:p>
            <a:r>
              <a:rPr lang="en-US" sz="2800" dirty="0">
                <a:latin typeface="Berlin Sans FB" panose="020E0602020502020306" pitchFamily="34" charset="0"/>
              </a:rPr>
              <a:t>They can never be late</a:t>
            </a:r>
          </a:p>
          <a:p>
            <a:r>
              <a:rPr lang="en-US" sz="2800" dirty="0" smtClean="0">
                <a:latin typeface="Berlin Sans FB" panose="020E0602020502020306" pitchFamily="34" charset="0"/>
              </a:rPr>
              <a:t>They’re free for you to use!</a:t>
            </a:r>
            <a:endParaRPr lang="en-US" sz="2800" dirty="0">
              <a:latin typeface="Berlin Sans FB" panose="020E0602020502020306" pitchFamily="34" charset="0"/>
            </a:endParaRPr>
          </a:p>
        </p:txBody>
      </p:sp>
      <p:pic>
        <p:nvPicPr>
          <p:cNvPr id="1026" name="Picture 2" descr="http://asavagelibrarian.yolasite.com/resources/mobile-brytewave-app-on-mobile-devi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57" y="4481079"/>
            <a:ext cx="3515271" cy="228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book-creators.com/wp-content/uploads/photo-gallery/eBook-R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529" y="457200"/>
            <a:ext cx="2067471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99780"/>
            <a:ext cx="1129620" cy="112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85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5181600" cy="1447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Connecting Your Device</a:t>
            </a:r>
            <a:br>
              <a:rPr lang="en-US" sz="32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Outside of School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438400"/>
            <a:ext cx="8595360" cy="3962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>
                <a:latin typeface="Berlin Sans FB" panose="020E0602020502020306" pitchFamily="34" charset="0"/>
              </a:rPr>
              <a:t>You’ll need WiFi to at least initially connect your device. </a:t>
            </a:r>
            <a:r>
              <a:rPr lang="en-US" sz="2400" dirty="0">
                <a:latin typeface="Berlin Sans FB" panose="020E0602020502020306" pitchFamily="34" charset="0"/>
              </a:rPr>
              <a:t>Through BryteWave, you will then be able to download your eBooks and read them at any time. </a:t>
            </a:r>
            <a:endParaRPr lang="en-US" sz="300" dirty="0" smtClean="0">
              <a:latin typeface="Berlin Sans FB" panose="020E0602020502020306" pitchFamily="34" charset="0"/>
            </a:endParaRPr>
          </a:p>
          <a:p>
            <a:pPr algn="just"/>
            <a:endParaRPr lang="en-US" sz="300" dirty="0">
              <a:latin typeface="Berlin Sans FB" panose="020E0602020502020306" pitchFamily="34" charset="0"/>
            </a:endParaRPr>
          </a:p>
          <a:p>
            <a:pPr algn="just"/>
            <a:r>
              <a:rPr lang="en-US" sz="2400" dirty="0" smtClean="0">
                <a:latin typeface="Berlin Sans FB" panose="020E0602020502020306" pitchFamily="34" charset="0"/>
              </a:rPr>
              <a:t>If you don’t currently have WiFi at home, these ISPs offer discounted Internet rates to CCSD families in need.</a:t>
            </a:r>
          </a:p>
          <a:p>
            <a:pPr algn="just"/>
            <a:r>
              <a:rPr lang="en-US" sz="1400" dirty="0">
                <a:latin typeface="Berlin Sans FB" panose="020E0602020502020306" pitchFamily="34" charset="0"/>
              </a:rPr>
              <a:t>http://</a:t>
            </a:r>
            <a:r>
              <a:rPr lang="en-US" sz="1400" dirty="0" smtClean="0">
                <a:latin typeface="Berlin Sans FB" panose="020E0602020502020306" pitchFamily="34" charset="0"/>
              </a:rPr>
              <a:t>ccsd.net/district/mobile-device-initiatives/pdf/home-internet-access.pdf</a:t>
            </a:r>
          </a:p>
          <a:p>
            <a:pPr algn="just"/>
            <a:endParaRPr lang="en-US" sz="1050" dirty="0">
              <a:latin typeface="Berlin Sans FB" panose="020E0602020502020306" pitchFamily="34" charset="0"/>
            </a:endParaRPr>
          </a:p>
          <a:p>
            <a:pPr algn="just"/>
            <a:r>
              <a:rPr lang="en-US" sz="2400" dirty="0" smtClean="0">
                <a:latin typeface="Berlin Sans FB" panose="020E0602020502020306" pitchFamily="34" charset="0"/>
              </a:rPr>
              <a:t>As part of the </a:t>
            </a:r>
            <a:r>
              <a:rPr lang="en-US" sz="2400" i="1" dirty="0" smtClean="0">
                <a:latin typeface="Berlin Sans FB" panose="020E0602020502020306" pitchFamily="34" charset="0"/>
              </a:rPr>
              <a:t>Mobile Device Initiative </a:t>
            </a:r>
            <a:r>
              <a:rPr lang="en-US" sz="2400" dirty="0" smtClean="0">
                <a:latin typeface="Berlin Sans FB" panose="020E0602020502020306" pitchFamily="34" charset="0"/>
              </a:rPr>
              <a:t>(MDI), local businesses offer free WiFi hotspots to CCSD students. Visit the MDI web site for locations.</a:t>
            </a:r>
          </a:p>
          <a:p>
            <a:pPr algn="just"/>
            <a:r>
              <a:rPr lang="en-US" sz="1400" dirty="0">
                <a:latin typeface="Berlin Sans FB" panose="020E0602020502020306" pitchFamily="34" charset="0"/>
              </a:rPr>
              <a:t>http://</a:t>
            </a:r>
            <a:r>
              <a:rPr lang="en-US" sz="1400" dirty="0" smtClean="0">
                <a:latin typeface="Berlin Sans FB" panose="020E0602020502020306" pitchFamily="34" charset="0"/>
              </a:rPr>
              <a:t>ccsd.net/district/mobile-device-initiatives</a:t>
            </a:r>
            <a:endParaRPr lang="en-US" sz="1400" dirty="0">
              <a:latin typeface="Berlin Sans FB" panose="020E0602020502020306" pitchFamily="34" charset="0"/>
            </a:endParaRPr>
          </a:p>
        </p:txBody>
      </p:sp>
      <p:pic>
        <p:nvPicPr>
          <p:cNvPr id="1026" name="Picture 2" descr="http://upload.wikimedia.org/wikipedia/commons/3/34/Linksys-Wireless-G-Rou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73" y="545364"/>
            <a:ext cx="1828800" cy="156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RxPN8m0PYcEIVHcxRKPubQVQOs9saD_R0TeNSivdq5LbUKo-l7QvUzry9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5" r="24803"/>
          <a:stretch/>
        </p:blipFill>
        <p:spPr bwMode="auto">
          <a:xfrm>
            <a:off x="457200" y="369035"/>
            <a:ext cx="1311564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Step 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</a:t>
            </a:r>
            <a:endParaRPr lang="en-US" sz="66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Berlin Sans FB Demi" panose="020E0802020502020306" pitchFamily="34" charset="0"/>
              </a:rPr>
              <a:t>Go to Kay Carl’s </a:t>
            </a:r>
          </a:p>
          <a:p>
            <a:pPr marL="0" indent="0" algn="ctr">
              <a:buNone/>
            </a:pPr>
            <a:r>
              <a:rPr lang="en-US" sz="4000" dirty="0" smtClean="0">
                <a:latin typeface="Berlin Sans FB Demi" panose="020E0802020502020306" pitchFamily="34" charset="0"/>
              </a:rPr>
              <a:t>Library Media Program Web Page</a:t>
            </a:r>
          </a:p>
          <a:p>
            <a:pPr marL="0" indent="0">
              <a:buNone/>
            </a:pPr>
            <a:endParaRPr lang="en-US" sz="300" dirty="0" smtClean="0"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endParaRPr lang="en-US" sz="300" dirty="0">
              <a:latin typeface="Berlin Sans FB Demi" panose="020E0802020502020306" pitchFamily="34" charset="0"/>
            </a:endParaRPr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0000FF"/>
                </a:solidFill>
                <a:latin typeface="Berlin Sans FB Demi" panose="020E0802020502020306" pitchFamily="34" charset="0"/>
              </a:rPr>
              <a:t>www.tinyurl.com/libraryatkaycarl</a:t>
            </a:r>
            <a:endParaRPr lang="en-US" sz="2600" dirty="0">
              <a:solidFill>
                <a:srgbClr val="00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26295"/>
            <a:ext cx="4724400" cy="301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876800" y="3886200"/>
            <a:ext cx="990600" cy="96463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4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Connecting Your Device at School</a:t>
            </a:r>
            <a:endParaRPr lang="en-US" sz="3200" b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526191"/>
            <a:ext cx="3701473" cy="45775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Berlin Sans FB" panose="020E0602020502020306" pitchFamily="34" charset="0"/>
              </a:rPr>
              <a:t>Connect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Berlin Sans FB" panose="020E0602020502020306" pitchFamily="34" charset="0"/>
              </a:rPr>
              <a:t> to the school’s WiFi</a:t>
            </a:r>
          </a:p>
          <a:p>
            <a:pPr marL="0" indent="0" algn="ctr">
              <a:buNone/>
            </a:pPr>
            <a:endParaRPr lang="en-US" sz="300" dirty="0" smtClean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Berlin Sans FB" panose="020E0602020502020306" pitchFamily="34" charset="0"/>
              </a:rPr>
              <a:t>0279-WiFi </a:t>
            </a:r>
            <a:br>
              <a:rPr lang="en-US" sz="2400" dirty="0" smtClean="0">
                <a:latin typeface="Berlin Sans FB" panose="020E0602020502020306" pitchFamily="34" charset="0"/>
              </a:rPr>
            </a:br>
            <a:r>
              <a:rPr lang="en-US" sz="2400" dirty="0" smtClean="0">
                <a:latin typeface="Berlin Sans FB" panose="020E0602020502020306" pitchFamily="34" charset="0"/>
              </a:rPr>
              <a:t>password: </a:t>
            </a:r>
            <a:r>
              <a:rPr lang="en-US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See Mr. Dwyer</a:t>
            </a:r>
          </a:p>
          <a:p>
            <a:pPr algn="ctr"/>
            <a:endParaRPr lang="en-US" sz="300" dirty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Berlin Sans FB" panose="020E0602020502020306" pitchFamily="34" charset="0"/>
              </a:rPr>
              <a:t>manual/advanced server information: 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proxy.ccsd.net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Berlin Sans FB" panose="020E0602020502020306" pitchFamily="34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ort 80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476649"/>
            <a:ext cx="3731491" cy="39241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Login using the BryteWave app</a:t>
            </a:r>
          </a:p>
          <a:p>
            <a:pPr algn="ctr"/>
            <a:endParaRPr lang="en-US" sz="300" b="1" dirty="0" smtClean="0">
              <a:solidFill>
                <a:schemeClr val="tx2"/>
              </a:solidFill>
              <a:latin typeface="Berlin Sans FB" panose="020E0602020502020306" pitchFamily="34" charset="0"/>
            </a:endParaRPr>
          </a:p>
          <a:p>
            <a:pPr algn="ctr"/>
            <a:endParaRPr lang="en-US" sz="300" b="1" dirty="0">
              <a:solidFill>
                <a:schemeClr val="tx2"/>
              </a:solidFill>
              <a:latin typeface="Berlin Sans FB" panose="020E0602020502020306" pitchFamily="34" charset="0"/>
            </a:endParaRPr>
          </a:p>
          <a:p>
            <a:pPr algn="ctr"/>
            <a:endParaRPr lang="en-US" sz="300" b="1" dirty="0" smtClean="0">
              <a:solidFill>
                <a:schemeClr val="tx2"/>
              </a:solidFill>
              <a:latin typeface="Berlin Sans FB" panose="020E0602020502020306" pitchFamily="34" charset="0"/>
            </a:endParaRPr>
          </a:p>
          <a:p>
            <a:pPr algn="ctr"/>
            <a:endParaRPr lang="en-US" sz="300" b="1" dirty="0">
              <a:solidFill>
                <a:schemeClr val="tx2"/>
              </a:solidFill>
              <a:latin typeface="Berlin Sans FB" panose="020E0602020502020306" pitchFamily="34" charset="0"/>
            </a:endParaRPr>
          </a:p>
          <a:p>
            <a:pPr algn="ctr"/>
            <a:endParaRPr lang="en-US" sz="300" b="1" dirty="0" smtClean="0">
              <a:solidFill>
                <a:schemeClr val="tx2"/>
              </a:solidFill>
              <a:latin typeface="Berlin Sans FB" panose="020E0602020502020306" pitchFamily="34" charset="0"/>
            </a:endParaRPr>
          </a:p>
          <a:p>
            <a:pPr algn="ctr"/>
            <a:endParaRPr lang="en-US" sz="300" b="1" dirty="0">
              <a:solidFill>
                <a:schemeClr val="tx2"/>
              </a:solidFill>
              <a:latin typeface="Berlin Sans FB" panose="020E0602020502020306" pitchFamily="34" charset="0"/>
            </a:endParaRPr>
          </a:p>
          <a:p>
            <a:pPr algn="ctr"/>
            <a:endParaRPr lang="en-US" sz="300" b="1" dirty="0" smtClean="0">
              <a:solidFill>
                <a:schemeClr val="tx2"/>
              </a:solidFill>
              <a:latin typeface="Berlin Sans FB" panose="020E0602020502020306" pitchFamily="34" charset="0"/>
            </a:endParaRPr>
          </a:p>
          <a:p>
            <a:pPr algn="ctr"/>
            <a:endParaRPr lang="en-US" sz="300" b="1" dirty="0">
              <a:solidFill>
                <a:schemeClr val="tx2"/>
              </a:solidFill>
              <a:latin typeface="Berlin Sans FB" panose="020E0602020502020306" pitchFamily="34" charset="0"/>
            </a:endParaRPr>
          </a:p>
          <a:p>
            <a:pPr algn="ctr"/>
            <a:endParaRPr lang="en-US" sz="300" b="1" dirty="0">
              <a:solidFill>
                <a:schemeClr val="tx2"/>
              </a:solidFill>
              <a:latin typeface="Berlin Sans FB" panose="020E0602020502020306" pitchFamily="34" charset="0"/>
            </a:endParaRPr>
          </a:p>
          <a:p>
            <a:pPr algn="ctr"/>
            <a:endParaRPr lang="en-US" sz="300" b="1" dirty="0" smtClean="0">
              <a:solidFill>
                <a:schemeClr val="tx2"/>
              </a:solidFill>
              <a:latin typeface="Berlin Sans FB" panose="020E0602020502020306" pitchFamily="34" charset="0"/>
            </a:endParaRPr>
          </a:p>
          <a:p>
            <a:r>
              <a:rPr lang="en-US" sz="2400" dirty="0" smtClean="0">
                <a:latin typeface="Berlin Sans FB" panose="020E0602020502020306" pitchFamily="34" charset="0"/>
              </a:rPr>
              <a:t>Username: </a:t>
            </a:r>
            <a:r>
              <a:rPr lang="en-US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student #</a:t>
            </a:r>
          </a:p>
          <a:p>
            <a:r>
              <a:rPr lang="en-US" sz="2400" dirty="0" smtClean="0">
                <a:latin typeface="Berlin Sans FB" panose="020E0602020502020306" pitchFamily="34" charset="0"/>
              </a:rPr>
              <a:t>Password: </a:t>
            </a:r>
            <a:r>
              <a:rPr lang="en-US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first name</a:t>
            </a:r>
          </a:p>
          <a:p>
            <a:r>
              <a:rPr lang="en-US" sz="2400" dirty="0" smtClean="0">
                <a:latin typeface="Berlin Sans FB" panose="020E0602020502020306" pitchFamily="34" charset="0"/>
              </a:rPr>
              <a:t>Shelf url: </a:t>
            </a:r>
            <a:r>
              <a:rPr lang="en-US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wbb22514</a:t>
            </a:r>
          </a:p>
          <a:p>
            <a:endParaRPr lang="en-US" sz="300" dirty="0" smtClean="0">
              <a:latin typeface="Berlin Sans FB" panose="020E0602020502020306" pitchFamily="34" charset="0"/>
            </a:endParaRPr>
          </a:p>
          <a:p>
            <a:endParaRPr lang="en-US" sz="300" dirty="0">
              <a:latin typeface="Berlin Sans FB" panose="020E0602020502020306" pitchFamily="34" charset="0"/>
            </a:endParaRPr>
          </a:p>
          <a:p>
            <a:endParaRPr lang="en-US" sz="300" dirty="0" smtClean="0">
              <a:latin typeface="Berlin Sans FB" panose="020E0602020502020306" pitchFamily="34" charset="0"/>
            </a:endParaRPr>
          </a:p>
          <a:p>
            <a:endParaRPr lang="en-US" sz="300" dirty="0">
              <a:latin typeface="Berlin Sans FB" panose="020E0602020502020306" pitchFamily="34" charset="0"/>
            </a:endParaRPr>
          </a:p>
          <a:p>
            <a:endParaRPr lang="en-US" sz="300" dirty="0" smtClean="0">
              <a:latin typeface="Berlin Sans FB" panose="020E0602020502020306" pitchFamily="34" charset="0"/>
            </a:endParaRPr>
          </a:p>
          <a:p>
            <a:endParaRPr lang="en-US" sz="300" dirty="0">
              <a:latin typeface="Berlin Sans FB" panose="020E0602020502020306" pitchFamily="34" charset="0"/>
            </a:endParaRPr>
          </a:p>
          <a:p>
            <a:endParaRPr lang="en-US" sz="300" dirty="0" smtClean="0">
              <a:latin typeface="Berlin Sans FB" panose="020E0602020502020306" pitchFamily="34" charset="0"/>
            </a:endParaRPr>
          </a:p>
          <a:p>
            <a:endParaRPr lang="en-US" sz="300" dirty="0">
              <a:latin typeface="Berlin Sans FB" panose="020E0602020502020306" pitchFamily="34" charset="0"/>
            </a:endParaRPr>
          </a:p>
          <a:p>
            <a:endParaRPr lang="en-US" sz="300" dirty="0" smtClean="0">
              <a:latin typeface="Berlin Sans FB" panose="020E0602020502020306" pitchFamily="34" charset="0"/>
            </a:endParaRPr>
          </a:p>
          <a:p>
            <a:endParaRPr lang="en-US" sz="2400" dirty="0" smtClean="0">
              <a:latin typeface="Berlin Sans FB" panose="020E0602020502020306" pitchFamily="34" charset="0"/>
            </a:endParaRPr>
          </a:p>
          <a:p>
            <a:endParaRPr lang="en-US" sz="2400" dirty="0">
              <a:latin typeface="Berlin Sans FB" panose="020E0602020502020306" pitchFamily="34" charset="0"/>
            </a:endParaRPr>
          </a:p>
          <a:p>
            <a:endParaRPr lang="en-US" sz="2400" dirty="0">
              <a:latin typeface="Berlin Sans FB" panose="020E0602020502020306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16" y="5210298"/>
            <a:ext cx="794657" cy="7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3473" y="2452783"/>
            <a:ext cx="3733800" cy="3933633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i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38" y="986990"/>
            <a:ext cx="3751870" cy="160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6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Links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Berlin Sans FB" panose="020E0602020502020306" pitchFamily="34" charset="0"/>
              </a:rPr>
              <a:t>The Kay Carl eBook Portal</a:t>
            </a:r>
          </a:p>
          <a:p>
            <a:r>
              <a:rPr lang="en-US" sz="1500" dirty="0">
                <a:latin typeface="Berlin Sans FB" panose="020E0602020502020306" pitchFamily="34" charset="0"/>
              </a:rPr>
              <a:t>http://</a:t>
            </a:r>
            <a:r>
              <a:rPr lang="en-US" sz="1500" dirty="0" smtClean="0">
                <a:latin typeface="Berlin Sans FB" panose="020E0602020502020306" pitchFamily="34" charset="0"/>
              </a:rPr>
              <a:t>schools.ccsd.net/carl/librarymediaprogramebook.html</a:t>
            </a:r>
          </a:p>
          <a:p>
            <a:endParaRPr lang="en-US" sz="800" dirty="0" smtClean="0">
              <a:latin typeface="Berlin Sans FB" panose="020E0602020502020306" pitchFamily="34" charset="0"/>
            </a:endParaRPr>
          </a:p>
          <a:p>
            <a:r>
              <a:rPr lang="en-US" sz="3200" dirty="0" smtClean="0">
                <a:latin typeface="Berlin Sans FB" panose="020E0602020502020306" pitchFamily="34" charset="0"/>
              </a:rPr>
              <a:t>Is your </a:t>
            </a:r>
            <a:r>
              <a:rPr lang="en-US" sz="3200" dirty="0">
                <a:latin typeface="Berlin Sans FB" panose="020E0602020502020306" pitchFamily="34" charset="0"/>
              </a:rPr>
              <a:t>device </a:t>
            </a:r>
            <a:r>
              <a:rPr lang="en-US" sz="3200" dirty="0" smtClean="0">
                <a:latin typeface="Berlin Sans FB" panose="020E0602020502020306" pitchFamily="34" charset="0"/>
              </a:rPr>
              <a:t>compatible? </a:t>
            </a:r>
            <a:endParaRPr lang="en-US" sz="3200" dirty="0">
              <a:latin typeface="Berlin Sans FB" panose="020E0602020502020306" pitchFamily="34" charset="0"/>
            </a:endParaRPr>
          </a:p>
          <a:p>
            <a:r>
              <a:rPr lang="en-US" sz="1500" dirty="0" smtClean="0">
                <a:latin typeface="Berlin Sans FB" panose="020E0602020502020306" pitchFamily="34" charset="0"/>
              </a:rPr>
              <a:t>http</a:t>
            </a:r>
            <a:r>
              <a:rPr lang="en-US" sz="1500" dirty="0">
                <a:latin typeface="Berlin Sans FB" panose="020E0602020502020306" pitchFamily="34" charset="0"/>
              </a:rPr>
              <a:t>://</a:t>
            </a:r>
            <a:r>
              <a:rPr lang="en-US" sz="1500" dirty="0" smtClean="0">
                <a:latin typeface="Berlin Sans FB" panose="020E0602020502020306" pitchFamily="34" charset="0"/>
              </a:rPr>
              <a:t>www.aboutfollettebooks.com/techspecs.cfm</a:t>
            </a:r>
          </a:p>
          <a:p>
            <a:endParaRPr lang="en-US" sz="800" dirty="0">
              <a:latin typeface="Berlin Sans FB" panose="020E0602020502020306" pitchFamily="34" charset="0"/>
            </a:endParaRPr>
          </a:p>
          <a:p>
            <a:pPr algn="just"/>
            <a:r>
              <a:rPr lang="en-US" sz="3200" dirty="0" smtClean="0">
                <a:latin typeface="Berlin Sans FB" panose="020E0602020502020306" pitchFamily="34" charset="0"/>
              </a:rPr>
              <a:t>Internet Service Providers that offer discounts</a:t>
            </a:r>
            <a:endParaRPr lang="en-US" sz="3200" dirty="0">
              <a:latin typeface="Berlin Sans FB" panose="020E0602020502020306" pitchFamily="34" charset="0"/>
            </a:endParaRPr>
          </a:p>
          <a:p>
            <a:pPr algn="just"/>
            <a:r>
              <a:rPr lang="en-US" sz="1500" dirty="0">
                <a:latin typeface="Berlin Sans FB" panose="020E0602020502020306" pitchFamily="34" charset="0"/>
              </a:rPr>
              <a:t>http://</a:t>
            </a:r>
            <a:r>
              <a:rPr lang="en-US" sz="1500" dirty="0" smtClean="0">
                <a:latin typeface="Berlin Sans FB" panose="020E0602020502020306" pitchFamily="34" charset="0"/>
              </a:rPr>
              <a:t>ccsd.net/district/mobile-device-initiatives/pdf/home-internet-access.pdf</a:t>
            </a:r>
          </a:p>
          <a:p>
            <a:pPr algn="just"/>
            <a:endParaRPr lang="en-US" sz="800" dirty="0">
              <a:latin typeface="Berlin Sans FB" panose="020E0602020502020306" pitchFamily="34" charset="0"/>
            </a:endParaRPr>
          </a:p>
          <a:p>
            <a:pPr algn="just"/>
            <a:r>
              <a:rPr lang="en-US" sz="3200" dirty="0" smtClean="0">
                <a:latin typeface="Berlin Sans FB" panose="020E0602020502020306" pitchFamily="34" charset="0"/>
              </a:rPr>
              <a:t>Mobile </a:t>
            </a:r>
            <a:r>
              <a:rPr lang="en-US" sz="3200" dirty="0">
                <a:latin typeface="Berlin Sans FB" panose="020E0602020502020306" pitchFamily="34" charset="0"/>
              </a:rPr>
              <a:t>Device Initiative </a:t>
            </a:r>
            <a:r>
              <a:rPr lang="en-US" sz="3200" dirty="0" smtClean="0">
                <a:latin typeface="Berlin Sans FB" panose="020E0602020502020306" pitchFamily="34" charset="0"/>
              </a:rPr>
              <a:t>WiFi hotspots</a:t>
            </a:r>
          </a:p>
          <a:p>
            <a:pPr algn="just"/>
            <a:r>
              <a:rPr lang="en-US" sz="1500" dirty="0" smtClean="0">
                <a:latin typeface="Berlin Sans FB" panose="020E0602020502020306" pitchFamily="34" charset="0"/>
              </a:rPr>
              <a:t>http</a:t>
            </a:r>
            <a:r>
              <a:rPr lang="en-US" sz="1500" dirty="0">
                <a:latin typeface="Berlin Sans FB" panose="020E0602020502020306" pitchFamily="34" charset="0"/>
              </a:rPr>
              <a:t>://ccsd.net/district/mobile-device-initiatives</a:t>
            </a:r>
          </a:p>
          <a:p>
            <a:endParaRPr lang="en-US" dirty="0" smtClean="0"/>
          </a:p>
        </p:txBody>
      </p:sp>
      <p:pic>
        <p:nvPicPr>
          <p:cNvPr id="2050" name="Picture 2" descr="U:\ebooks\macbook-pr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1"/>
          <a:stretch/>
        </p:blipFill>
        <p:spPr bwMode="auto">
          <a:xfrm>
            <a:off x="5638800" y="5040417"/>
            <a:ext cx="2895600" cy="147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4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9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Kay Carl’s eBooks</a:t>
            </a:r>
            <a:endParaRPr lang="en-US" sz="5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102352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800" dirty="0" smtClean="0">
                <a:latin typeface="Berlin Sans FB" panose="020E0602020502020306" pitchFamily="34" charset="0"/>
              </a:rPr>
              <a:t>Enjoy Kay Carl’s eBooks and Audiobooks!</a:t>
            </a:r>
          </a:p>
          <a:p>
            <a:pPr marL="342900" indent="-342900"/>
            <a:r>
              <a:rPr lang="en-US" sz="2800" dirty="0" smtClean="0">
                <a:latin typeface="Berlin Sans FB" panose="020E0602020502020306" pitchFamily="34" charset="0"/>
              </a:rPr>
              <a:t>If you have any problems, contact Book Master Dwyer</a:t>
            </a:r>
            <a:endParaRPr lang="en-US" sz="2800" dirty="0">
              <a:latin typeface="Berlin Sans FB" panose="020E0602020502020306" pitchFamily="34" charset="0"/>
            </a:endParaRPr>
          </a:p>
        </p:txBody>
      </p:sp>
      <p:pic>
        <p:nvPicPr>
          <p:cNvPr id="3074" name="Picture 2" descr="C:\Users\dwyerrd\Desktop\e-r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55803"/>
            <a:ext cx="5718725" cy="3802952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U:\My Pictures\me\DSCN08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6"/>
          <a:stretch/>
        </p:blipFill>
        <p:spPr bwMode="auto">
          <a:xfrm>
            <a:off x="914400" y="3581400"/>
            <a:ext cx="2155995" cy="255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>
            <a:off x="1219200" y="2755803"/>
            <a:ext cx="457200" cy="1282797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58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Step 2</a:t>
            </a:r>
            <a:endParaRPr lang="en-US" sz="5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5675" y="1295400"/>
            <a:ext cx="8107680" cy="2286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 smtClean="0">
                <a:latin typeface="Berlin Sans FB Demi" panose="020E0802020502020306" pitchFamily="34" charset="0"/>
              </a:rPr>
              <a:t>Scroll down to the eBook Portal and click the</a:t>
            </a:r>
            <a:r>
              <a:rPr lang="en-US" sz="4000" i="1" dirty="0">
                <a:latin typeface="Berlin Sans FB Demi" panose="020E0802020502020306" pitchFamily="34" charset="0"/>
              </a:rPr>
              <a:t> </a:t>
            </a:r>
            <a:r>
              <a:rPr lang="en-US" sz="4000" i="1" dirty="0" smtClean="0">
                <a:latin typeface="Berlin Sans FB Demi" panose="020E0802020502020306" pitchFamily="34" charset="0"/>
              </a:rPr>
              <a:t>Destiny </a:t>
            </a:r>
            <a:r>
              <a:rPr lang="en-US" sz="4000" i="1" dirty="0">
                <a:latin typeface="Berlin Sans FB Demi" panose="020E0802020502020306" pitchFamily="34" charset="0"/>
              </a:rPr>
              <a:t>Discover </a:t>
            </a:r>
            <a:r>
              <a:rPr lang="en-US" sz="4000" dirty="0" smtClean="0">
                <a:latin typeface="Berlin Sans FB Demi" panose="020E0802020502020306" pitchFamily="34" charset="0"/>
              </a:rPr>
              <a:t>link. </a:t>
            </a:r>
            <a:endParaRPr lang="en-US" sz="6600" dirty="0">
              <a:latin typeface="Berlin Sans FB Demi" panose="020E0802020502020306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99" y="2889813"/>
            <a:ext cx="5691059" cy="346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590800" y="5029200"/>
            <a:ext cx="3886200" cy="104083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3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Step 3: Select Login</a:t>
            </a:r>
            <a:endParaRPr lang="en-US" sz="5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/>
          <a:stretch/>
        </p:blipFill>
        <p:spPr bwMode="auto">
          <a:xfrm>
            <a:off x="1066800" y="1524000"/>
            <a:ext cx="7086600" cy="493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400800" y="1219200"/>
            <a:ext cx="990600" cy="96463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660634"/>
            <a:ext cx="6019800" cy="447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3733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Impact" panose="020B0806030902050204" pitchFamily="34" charset="0"/>
              </a:rPr>
              <a:t>Student Number</a:t>
            </a:r>
            <a:endParaRPr lang="en-US" sz="3200" dirty="0"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648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Impact" panose="020B0806030902050204" pitchFamily="34" charset="0"/>
              </a:rPr>
              <a:t>First Name</a:t>
            </a:r>
            <a:endParaRPr lang="en-US" sz="3200" dirty="0">
              <a:latin typeface="Impact" panose="020B080603090205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Step 4: Enter Your Info</a:t>
            </a:r>
            <a:endParaRPr lang="en-US" sz="5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6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1" y="1338062"/>
            <a:ext cx="6781801" cy="514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37445">
            <a:off x="2437364" y="1721830"/>
            <a:ext cx="2562071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215993">
            <a:off x="2996442" y="2198723"/>
            <a:ext cx="206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Search Here</a:t>
            </a:r>
            <a:endParaRPr lang="en-US" sz="24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</p:spPr>
        <p:txBody>
          <a:bodyPr>
            <a:noAutofit/>
          </a:bodyPr>
          <a:lstStyle/>
          <a:p>
            <a:r>
              <a:rPr lang="en-US" sz="5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You’re In!</a:t>
            </a:r>
            <a:endParaRPr lang="en-US" sz="5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14400" y="2724671"/>
            <a:ext cx="861874" cy="70432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950774" y="4495800"/>
            <a:ext cx="954226" cy="70432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790700" y="3064134"/>
            <a:ext cx="4991100" cy="1270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4495800"/>
            <a:ext cx="408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. . . 0r browse for audiobooks</a:t>
            </a:r>
            <a:endParaRPr lang="en-US" sz="2400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17700" y="4850633"/>
            <a:ext cx="4864100" cy="1270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8400" y="2738735"/>
            <a:ext cx="408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. . . 0r browse for eBooks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938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3" grpId="0" animBg="1"/>
      <p:bldP spid="14" grpId="0" animBg="1"/>
      <p:bldP spid="1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6225" y="304799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Search results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show our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library’s 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print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books, eBooks and a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udiobooks.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80042"/>
            <a:ext cx="5720459" cy="521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76250" y="2438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‘Books’ are print library books</a:t>
            </a:r>
            <a:endParaRPr lang="en-US" b="1" dirty="0"/>
          </a:p>
        </p:txBody>
      </p:sp>
      <p:pic>
        <p:nvPicPr>
          <p:cNvPr id="4104" name="Picture 8" descr="http://briancarper.net/random/boo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1" y="2895600"/>
            <a:ext cx="1947038" cy="116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57200" y="448687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‘Digital’ items</a:t>
            </a:r>
          </a:p>
          <a:p>
            <a:pPr algn="ctr"/>
            <a:r>
              <a:rPr lang="en-US" b="1" dirty="0" smtClean="0"/>
              <a:t>are eBooks &amp; audiobooks</a:t>
            </a:r>
            <a:endParaRPr lang="en-US" b="1" dirty="0"/>
          </a:p>
        </p:txBody>
      </p:sp>
      <p:pic>
        <p:nvPicPr>
          <p:cNvPr id="27" name="Picture 2" descr="iP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47179"/>
            <a:ext cx="2409111" cy="102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>
            <a:off x="3548759" y="2572434"/>
            <a:ext cx="4147441" cy="7774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548759" y="4654550"/>
            <a:ext cx="4147441" cy="7774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81000" y="4419600"/>
            <a:ext cx="8001000" cy="20727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381000" y="2251927"/>
            <a:ext cx="8001000" cy="20727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1" name="AutoShape 10" descr="http://www.clker.com/cliparts/j/W/O/s/N/o/windows-media-player-play-butt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3" name="AutoShape 12" descr="http://www.clker.com/cliparts/j/W/O/s/N/o/windows-media-player-play-button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5" name="AutoShape 14" descr="http://www.clker.com/cliparts/j/W/O/s/N/o/windows-media-player-play-button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6" name="AutoShape 16" descr="http://www.clker.com/cliparts/j/W/O/s/N/o/windows-media-player-play-button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14" name="Picture 18" descr="http://www.clker.com/cliparts/e/5/a/2/1206570547560908424akiross_Audio_Button_Set_4.svg.m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769" y="53721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2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40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09" y="533400"/>
            <a:ext cx="6038751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92800" y="2612598"/>
            <a:ext cx="2988243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Black" panose="020B0A04020102020204" pitchFamily="34" charset="0"/>
              </a:rPr>
              <a:t>Sample Searches</a:t>
            </a:r>
          </a:p>
          <a:p>
            <a:pPr algn="just"/>
            <a:r>
              <a:rPr lang="en-US" sz="1700" b="1" dirty="0" smtClean="0"/>
              <a:t>dogs, sharks, Batman, ghosts, Judy Moody, Percy Jackson, Star Wars, Geronimo Stilton, Junie B. Jones, horror</a:t>
            </a:r>
            <a:endParaRPr lang="en-US" sz="1700" b="1" dirty="0"/>
          </a:p>
        </p:txBody>
      </p:sp>
      <p:sp>
        <p:nvSpPr>
          <p:cNvPr id="17" name="Oval 16"/>
          <p:cNvSpPr/>
          <p:nvPr/>
        </p:nvSpPr>
        <p:spPr>
          <a:xfrm>
            <a:off x="2575409" y="2692964"/>
            <a:ext cx="861874" cy="96463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0800000" flipH="1">
            <a:off x="457200" y="2612598"/>
            <a:ext cx="2188871" cy="1045001"/>
          </a:xfrm>
          <a:prstGeom prst="rightArrow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4272" y="28911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checked out</a:t>
            </a:r>
            <a:endParaRPr lang="en-US" sz="2400" b="1" dirty="0"/>
          </a:p>
        </p:txBody>
      </p:sp>
      <p:sp>
        <p:nvSpPr>
          <p:cNvPr id="21" name="Oval 20"/>
          <p:cNvSpPr/>
          <p:nvPr/>
        </p:nvSpPr>
        <p:spPr>
          <a:xfrm>
            <a:off x="2494960" y="344981"/>
            <a:ext cx="861874" cy="96463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494960" y="4817285"/>
            <a:ext cx="861874" cy="96463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10800000" flipH="1">
            <a:off x="624550" y="4822399"/>
            <a:ext cx="1965809" cy="1045001"/>
          </a:xfrm>
          <a:prstGeom prst="rightArrow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42162" y="5181600"/>
            <a:ext cx="194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unlimited copies</a:t>
            </a:r>
            <a:endParaRPr lang="en-US" b="1" dirty="0"/>
          </a:p>
        </p:txBody>
      </p:sp>
      <p:sp>
        <p:nvSpPr>
          <p:cNvPr id="25" name="Right Arrow 24"/>
          <p:cNvSpPr/>
          <p:nvPr/>
        </p:nvSpPr>
        <p:spPr>
          <a:xfrm rot="10800000" flipH="1">
            <a:off x="609600" y="304799"/>
            <a:ext cx="1965809" cy="1045001"/>
          </a:xfrm>
          <a:prstGeom prst="rightArrow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7490" y="596466"/>
            <a:ext cx="1690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available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0029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0" grpId="0" animBg="1"/>
      <p:bldP spid="19" grpId="0"/>
      <p:bldP spid="21" grpId="0" animBg="1"/>
      <p:bldP spid="22" grpId="0" animBg="1"/>
      <p:bldP spid="23" grpId="0" animBg="1"/>
      <p:bldP spid="24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5" y="2014538"/>
            <a:ext cx="7809051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533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Open a book  to preview it. </a:t>
            </a:r>
            <a:endParaRPr lang="en-US" sz="2400" b="1" dirty="0"/>
          </a:p>
        </p:txBody>
      </p:sp>
      <p:sp>
        <p:nvSpPr>
          <p:cNvPr id="5" name="Right Arrow 4"/>
          <p:cNvSpPr/>
          <p:nvPr/>
        </p:nvSpPr>
        <p:spPr>
          <a:xfrm rot="12010909" flipH="1">
            <a:off x="3098596" y="1384107"/>
            <a:ext cx="3400130" cy="650581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58671" y="5715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Borrow it right away.</a:t>
            </a:r>
            <a:endParaRPr lang="en-US" sz="2400" b="1" dirty="0"/>
          </a:p>
        </p:txBody>
      </p:sp>
      <p:sp>
        <p:nvSpPr>
          <p:cNvPr id="13" name="Right Arrow 12"/>
          <p:cNvSpPr/>
          <p:nvPr/>
        </p:nvSpPr>
        <p:spPr>
          <a:xfrm rot="8148626" flipH="1">
            <a:off x="4074477" y="4100540"/>
            <a:ext cx="3503382" cy="650581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4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1" grpId="0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2116</TotalTime>
  <Words>616</Words>
  <Application>Microsoft Office PowerPoint</Application>
  <PresentationFormat>On-screen Show (4:3)</PresentationFormat>
  <Paragraphs>120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Soho</vt:lpstr>
      <vt:lpstr>PowerPoint Presentation</vt:lpstr>
      <vt:lpstr>Step 1</vt:lpstr>
      <vt:lpstr>Step 2</vt:lpstr>
      <vt:lpstr>Step 3: Select Login</vt:lpstr>
      <vt:lpstr>Step 4: Enter Your Info</vt:lpstr>
      <vt:lpstr>You’re In!</vt:lpstr>
      <vt:lpstr>Search results show our library’s  print books, eBooks and audiobooks.</vt:lpstr>
      <vt:lpstr>PowerPoint Presentation</vt:lpstr>
      <vt:lpstr>PowerPoint Presentation</vt:lpstr>
      <vt:lpstr>PowerPoint Presentation</vt:lpstr>
      <vt:lpstr>One Page View?</vt:lpstr>
      <vt:lpstr>   Some Books Will Read To You!</vt:lpstr>
      <vt:lpstr>Audiobooks</vt:lpstr>
      <vt:lpstr> Bookbag</vt:lpstr>
      <vt:lpstr> Bookbag</vt:lpstr>
      <vt:lpstr> Bookbag</vt:lpstr>
      <vt:lpstr>The Follett Destiny Discover App</vt:lpstr>
      <vt:lpstr>Benefits of eBooks</vt:lpstr>
      <vt:lpstr>Connecting Your Device  Outside of School</vt:lpstr>
      <vt:lpstr>Connecting Your Device at School</vt:lpstr>
      <vt:lpstr>Links</vt:lpstr>
      <vt:lpstr>Kay Carl’s eBooks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ike</dc:creator>
  <cp:lastModifiedBy>LocalAdmin</cp:lastModifiedBy>
  <cp:revision>223</cp:revision>
  <dcterms:created xsi:type="dcterms:W3CDTF">2014-01-05T02:41:02Z</dcterms:created>
  <dcterms:modified xsi:type="dcterms:W3CDTF">2017-03-10T01:11:29Z</dcterms:modified>
</cp:coreProperties>
</file>